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6"/>
  </p:notesMasterIdLst>
  <p:handoutMasterIdLst>
    <p:handoutMasterId r:id="rId27"/>
  </p:handoutMasterIdLst>
  <p:sldIdLst>
    <p:sldId id="256" r:id="rId6"/>
    <p:sldId id="281" r:id="rId7"/>
    <p:sldId id="279" r:id="rId8"/>
    <p:sldId id="267" r:id="rId9"/>
    <p:sldId id="269" r:id="rId10"/>
    <p:sldId id="278" r:id="rId11"/>
    <p:sldId id="268" r:id="rId12"/>
    <p:sldId id="280" r:id="rId13"/>
    <p:sldId id="283" r:id="rId14"/>
    <p:sldId id="284" r:id="rId15"/>
    <p:sldId id="285" r:id="rId16"/>
    <p:sldId id="286" r:id="rId17"/>
    <p:sldId id="287" r:id="rId18"/>
    <p:sldId id="288" r:id="rId19"/>
    <p:sldId id="291" r:id="rId20"/>
    <p:sldId id="271" r:id="rId21"/>
    <p:sldId id="293" r:id="rId22"/>
    <p:sldId id="277" r:id="rId23"/>
    <p:sldId id="273" r:id="rId24"/>
    <p:sldId id="292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7ED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6" autoAdjust="0"/>
    <p:restoredTop sz="86450"/>
  </p:normalViewPr>
  <p:slideViewPr>
    <p:cSldViewPr snapToGrid="0" snapToObjects="1">
      <p:cViewPr varScale="1">
        <p:scale>
          <a:sx n="145" d="100"/>
          <a:sy n="145" d="100"/>
        </p:scale>
        <p:origin x="298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4-4-2023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4-4-2023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decades now, </a:t>
            </a:r>
            <a:r>
              <a:rPr lang="en-GB" dirty="0" err="1"/>
              <a:t>cooperations</a:t>
            </a:r>
            <a:r>
              <a:rPr lang="en-GB" dirty="0"/>
              <a:t> have been changing from a hierarchical approach to project management to being more collaborative as knowledge work, or expertise, becomes more important.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 </a:t>
            </a:r>
            <a:r>
              <a:rPr lang="en-GB" dirty="0" err="1"/>
              <a:t>center</a:t>
            </a:r>
            <a:r>
              <a:rPr lang="en-GB" dirty="0"/>
              <a:t> of </a:t>
            </a:r>
            <a:r>
              <a:rPr lang="en-NL" dirty="0"/>
              <a:t>the </a:t>
            </a:r>
            <a:r>
              <a:rPr lang="en-GB" dirty="0"/>
              <a:t>increased globalisation and complexity is the need for flexibility in order to be able to adjust constantly to emerging challenges and opportunities.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need to distribute responsibility and initiative </a:t>
            </a:r>
            <a:r>
              <a:rPr lang="en-NL" dirty="0"/>
              <a:t>to facilitate </a:t>
            </a:r>
            <a:r>
              <a:rPr lang="en-GB" dirty="0"/>
              <a:t>adaptation is at heart of Agile project management.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Over the years, a</a:t>
            </a:r>
            <a:r>
              <a:rPr lang="en-GB" dirty="0" err="1"/>
              <a:t>gile</a:t>
            </a:r>
            <a:r>
              <a:rPr lang="en-GB" dirty="0"/>
              <a:t> project management has proven to be a useful tool for both team members and project managers alike in today’s complex and uncertain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09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88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Phrase as emphasis on.</a:t>
            </a:r>
          </a:p>
          <a:p>
            <a:endParaRPr lang="en-NL" dirty="0"/>
          </a:p>
          <a:p>
            <a:r>
              <a:rPr lang="en-NL" dirty="0"/>
              <a:t>Questions?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63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You don’t have to read those documents but feel free if you’re interested in the data consultant/translator role!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73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Questions about this?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17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Ask for examples.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25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05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233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4 april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4 april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4 april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4 april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Traditional vs. Agile. + Where, what and how to use a project management methodology.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Agile Project Management Methodologies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b="1" dirty="0"/>
              <a:t>Linear:</a:t>
            </a:r>
          </a:p>
          <a:p>
            <a:r>
              <a:rPr lang="en-NL" sz="1600" dirty="0"/>
              <a:t>Traditional</a:t>
            </a:r>
          </a:p>
          <a:p>
            <a:r>
              <a:rPr lang="en-NL" sz="1600" dirty="0"/>
              <a:t>Dependent, sequential phases executed with no feedback loops</a:t>
            </a:r>
          </a:p>
          <a:p>
            <a:r>
              <a:rPr lang="en-NL" sz="1600" dirty="0"/>
              <a:t>Solution not released until final phase</a:t>
            </a:r>
          </a:p>
          <a:p>
            <a:r>
              <a:rPr lang="en-NL" sz="1600" dirty="0"/>
              <a:t>Entire project is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Few expected changes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PRINCE(2), </a:t>
            </a:r>
          </a:p>
          <a:p>
            <a:pPr marL="0" indent="0">
              <a:buNone/>
            </a:pPr>
            <a:r>
              <a:rPr lang="en-NL" sz="1600" dirty="0"/>
              <a:t>construction, catering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446248"/>
            <a:ext cx="5321742" cy="541176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What to consider before dating an engineer – Edelplast">
            <a:extLst>
              <a:ext uri="{FF2B5EF4-FFF2-40B4-BE49-F238E27FC236}">
                <a16:creationId xmlns:a16="http://schemas.microsoft.com/office/drawing/2014/main" id="{342C2076-BA70-2900-D062-DF83C576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553" y="4327395"/>
            <a:ext cx="2083621" cy="13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D206F2-C86E-FEA4-FD0D-9D674D56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250" y="5203396"/>
            <a:ext cx="1916185" cy="12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0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Incremental:</a:t>
            </a:r>
          </a:p>
          <a:p>
            <a:r>
              <a:rPr lang="en-NL" sz="1600" dirty="0"/>
              <a:t>Traditional; identical to linear but each project phases release partial solution and has a stronger focus on creating value</a:t>
            </a:r>
          </a:p>
          <a:p>
            <a:r>
              <a:rPr lang="en-NL" sz="1600" dirty="0"/>
              <a:t>Business value must be delivered prior to final phase</a:t>
            </a:r>
          </a:p>
          <a:p>
            <a:r>
              <a:rPr lang="en-NL" sz="1600" dirty="0"/>
              <a:t>Dependent, sequential phases executed with feedback loops</a:t>
            </a:r>
          </a:p>
          <a:p>
            <a:r>
              <a:rPr lang="en-NL" sz="1600" dirty="0"/>
              <a:t>Entire project is mostly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Some expected changes for which a margin is planned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r>
              <a:rPr lang="en-NL" sz="1600" dirty="0"/>
              <a:t>More involvement from stakeholders/customers required</a:t>
            </a:r>
          </a:p>
          <a:p>
            <a:pPr marL="0" indent="0">
              <a:buNone/>
            </a:pPr>
            <a:r>
              <a:rPr lang="en-NL" sz="1600" dirty="0"/>
              <a:t>E.g. PRINCE(2), Website (full-release), yearly-reporting, Applications with strong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959434"/>
            <a:ext cx="5321742" cy="746443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9CC59D1-151E-640C-A613-4D7BADE6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73" y="252746"/>
            <a:ext cx="2023738" cy="13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ard of Directors - Overview, Functions &amp; Different Structures">
            <a:extLst>
              <a:ext uri="{FF2B5EF4-FFF2-40B4-BE49-F238E27FC236}">
                <a16:creationId xmlns:a16="http://schemas.microsoft.com/office/drawing/2014/main" id="{3BD97224-011D-412A-B892-6BAC317C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311" y="315287"/>
            <a:ext cx="2096106" cy="122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80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Iterative:</a:t>
            </a:r>
          </a:p>
          <a:p>
            <a:r>
              <a:rPr lang="en-NL" sz="1600" dirty="0"/>
              <a:t>Agile; number of repeated phases that include a feedback loop after a group of phases is completed.</a:t>
            </a:r>
          </a:p>
          <a:p>
            <a:r>
              <a:rPr lang="en-NL" sz="1600" dirty="0"/>
              <a:t>The last phase of a group may include; deploy, a partial solution</a:t>
            </a:r>
          </a:p>
          <a:p>
            <a:r>
              <a:rPr lang="en-NL" sz="1600" dirty="0"/>
              <a:t>Learn-by-doing </a:t>
            </a:r>
            <a:r>
              <a:rPr lang="en-NL" sz="1600" dirty="0" err="1"/>
              <a:t>strat</a:t>
            </a:r>
            <a:r>
              <a:rPr lang="en-US" sz="1600" dirty="0" err="1"/>
              <a:t>eg</a:t>
            </a:r>
            <a:r>
              <a:rPr lang="en-NL" sz="1600" dirty="0"/>
              <a:t>y that uses intermediate solutions as a pathway to discover the details of the complete solution</a:t>
            </a:r>
          </a:p>
          <a:p>
            <a:r>
              <a:rPr lang="en-NL" sz="1600" dirty="0"/>
              <a:t>Stakeholders/Customer can review current solution for suggested improvements: active involvement because solution isn’t clear</a:t>
            </a:r>
          </a:p>
          <a:p>
            <a:r>
              <a:rPr lang="en-NL" sz="1600" dirty="0"/>
              <a:t>Scope change can be </a:t>
            </a:r>
            <a:r>
              <a:rPr lang="en-NL" sz="1600" dirty="0" err="1"/>
              <a:t>accom</a:t>
            </a:r>
            <a:r>
              <a:rPr lang="en-US" sz="1600" dirty="0"/>
              <a:t>m</a:t>
            </a:r>
            <a:r>
              <a:rPr lang="en-NL" sz="1600" dirty="0" err="1"/>
              <a:t>odated</a:t>
            </a:r>
            <a:r>
              <a:rPr lang="en-NL" sz="1600" dirty="0"/>
              <a:t> between iterations; adapts to changing business conditions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SCRUM [13], </a:t>
            </a:r>
            <a:r>
              <a:rPr lang="en-NL" sz="1600" dirty="0" err="1"/>
              <a:t>Aplications</a:t>
            </a:r>
            <a:r>
              <a:rPr lang="en-NL" sz="1600" dirty="0"/>
              <a:t> for a dynamic market/environment, Computer vision algorithm with clear goal but no clear solution; weak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2733870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2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Adaptive:</a:t>
            </a:r>
          </a:p>
          <a:p>
            <a:r>
              <a:rPr lang="en-NL" sz="1600" dirty="0"/>
              <a:t>Agile; similar to iterative strategies except that with an adaptive strategy each iteration’s feedback adjusts the next iteration so that a solution will be converged upon</a:t>
            </a:r>
          </a:p>
          <a:p>
            <a:r>
              <a:rPr lang="en-NL" sz="1600" dirty="0"/>
              <a:t>Each phase may include; deploy, a partial solution</a:t>
            </a:r>
          </a:p>
          <a:p>
            <a:r>
              <a:rPr lang="en-NL" sz="1600" dirty="0"/>
              <a:t>Best suited to projects whose solution and/or goal is only partially known</a:t>
            </a:r>
          </a:p>
          <a:p>
            <a:r>
              <a:rPr lang="en-NL" sz="1600" dirty="0"/>
              <a:t>To remove uncertainty, the solution is arrived at via a </a:t>
            </a:r>
            <a:r>
              <a:rPr lang="en-NL" sz="1600" dirty="0" err="1"/>
              <a:t>contin</a:t>
            </a:r>
            <a:r>
              <a:rPr lang="en-US" sz="1600" dirty="0"/>
              <a:t>u</a:t>
            </a:r>
            <a:r>
              <a:rPr lang="en-NL" sz="1600" dirty="0" err="1"/>
              <a:t>ous</a:t>
            </a:r>
            <a:r>
              <a:rPr lang="en-NL" sz="1600" dirty="0"/>
              <a:t> change process from iteration to iteration;</a:t>
            </a:r>
          </a:p>
          <a:p>
            <a:pPr lvl="1"/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highly dependent on the ability to 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odate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frequent change and adjust accordingly (usually based on customer feedback)</a:t>
            </a:r>
          </a:p>
          <a:p>
            <a:pPr marL="457200" lvl="1" indent="0">
              <a:buNone/>
            </a:pP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Planning is therefore done in a just-in-time manner</a:t>
            </a:r>
            <a:endParaRPr lang="en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NL" sz="1600" dirty="0"/>
              <a:t>Provides maximum value within the given time and costs constraints </a:t>
            </a:r>
            <a:r>
              <a:rPr lang="en-NL" sz="1600" dirty="0">
                <a:sym typeface="Wingdings" panose="05000000000000000000" pitchFamily="2" charset="2"/>
              </a:rPr>
              <a:t> does not waste time on non-value added work</a:t>
            </a:r>
            <a:endParaRPr lang="en-NL" sz="1600" dirty="0"/>
          </a:p>
          <a:p>
            <a:pPr marL="0" indent="0">
              <a:buNone/>
            </a:pPr>
            <a:r>
              <a:rPr lang="en-NL" sz="1400" dirty="0"/>
              <a:t>E.g. KANBAN, Adaptive Project Framework [12], Adaptive Software Development [14]. New AI algorithms, Research Project, Experiment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3638944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96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INSPIRE[12],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4590673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0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INSPIRE[34],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E6D94-3B79-377A-4012-84E1A4CC322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38163" y="1594118"/>
            <a:ext cx="5389562" cy="3623727"/>
          </a:xfrm>
        </p:spPr>
      </p:pic>
    </p:spTree>
    <p:extLst>
      <p:ext uri="{BB962C8B-B14F-4D97-AF65-F5344CB8AC3E}">
        <p14:creationId xmlns:p14="http://schemas.microsoft.com/office/powerpoint/2010/main" val="417919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7B2-F130-994C-978D-DBCD51CD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PM method will we use?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4A0324-1C89-0D4D-90F0-63080AC28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6385433" cy="471498"/>
          </a:xfrm>
        </p:spPr>
        <p:txBody>
          <a:bodyPr/>
          <a:lstStyle/>
          <a:p>
            <a:r>
              <a:rPr lang="en-NL" dirty="0"/>
              <a:t>Goal?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D4DAFF-BF9B-BE45-8D07-4A8C49714D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2"/>
            <a:ext cx="6385431" cy="1489639"/>
          </a:xfrm>
        </p:spPr>
        <p:txBody>
          <a:bodyPr/>
          <a:lstStyle/>
          <a:p>
            <a:r>
              <a:rPr lang="en-NL" dirty="0"/>
              <a:t>Generate insight into the one of the problem statements to improve Breda</a:t>
            </a:r>
          </a:p>
          <a:p>
            <a:r>
              <a:rPr lang="en-NL" dirty="0"/>
              <a:t>Clear goal</a:t>
            </a:r>
          </a:p>
          <a:p>
            <a:pPr lvl="1"/>
            <a:r>
              <a:rPr lang="en-NL" dirty="0"/>
              <a:t>With some freedom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C69740-8BAB-D74C-85D1-E199745AA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3" y="3485645"/>
            <a:ext cx="6385432" cy="471498"/>
          </a:xfrm>
        </p:spPr>
        <p:txBody>
          <a:bodyPr/>
          <a:lstStyle/>
          <a:p>
            <a:r>
              <a:rPr lang="en-NL" dirty="0"/>
              <a:t>Solution?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8CA2F56-4CC9-8344-93A2-C9BA800710C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7883" y="3957143"/>
            <a:ext cx="6385432" cy="2154436"/>
          </a:xfrm>
        </p:spPr>
        <p:txBody>
          <a:bodyPr/>
          <a:lstStyle/>
          <a:p>
            <a:r>
              <a:rPr lang="en-NL" dirty="0"/>
              <a:t>Some algorithm/model which generates insight into improving Breda using some data</a:t>
            </a:r>
          </a:p>
          <a:p>
            <a:r>
              <a:rPr lang="en-NL" dirty="0"/>
              <a:t>So partially clear</a:t>
            </a:r>
          </a:p>
          <a:p>
            <a:pPr lvl="1"/>
            <a:r>
              <a:rPr lang="en-NL" dirty="0"/>
              <a:t>Next Wednesday, based on your EDA you will decide on a clearer direction for you solution..</a:t>
            </a:r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5ACF961F-8634-534E-B527-6E231E51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151BA-5413-C4BE-67BC-D3F5D1EE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65" y="1485395"/>
            <a:ext cx="46577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8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GB" sz="3200" dirty="0"/>
              <a:t>Goal clear &amp; Solution partially</a:t>
            </a:r>
            <a:r>
              <a:rPr lang="en-NL" sz="3200" dirty="0"/>
              <a:t>/mostly </a:t>
            </a:r>
            <a:r>
              <a:rPr lang="en-GB" sz="3200" dirty="0"/>
              <a:t>clear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PM method will we use?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3236EB-D065-D844-0354-0D955EA32315}"/>
              </a:ext>
            </a:extLst>
          </p:cNvPr>
          <p:cNvSpPr txBox="1">
            <a:spLocks/>
          </p:cNvSpPr>
          <p:nvPr/>
        </p:nvSpPr>
        <p:spPr>
          <a:xfrm>
            <a:off x="1052094" y="6249977"/>
            <a:ext cx="11817670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Iterative PM strategy</a:t>
            </a:r>
            <a:r>
              <a:rPr lang="en-NL" sz="3200" dirty="0"/>
              <a:t>; which?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042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8A84B270-A294-8B14-5F3B-2EF2535C4E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r="-47641" b="20374"/>
          <a:stretch/>
        </p:blipFill>
        <p:spPr>
          <a:xfrm>
            <a:off x="682625" y="0"/>
            <a:ext cx="11509375" cy="6256075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79579" y="1986683"/>
            <a:ext cx="3782591" cy="2933974"/>
          </a:xfrm>
          <a:solidFill>
            <a:schemeClr val="accent2"/>
          </a:solidFill>
        </p:spPr>
        <p:txBody>
          <a:bodyPr/>
          <a:lstStyle/>
          <a:p>
            <a:r>
              <a:rPr lang="en-NL" dirty="0"/>
              <a:t>And your mentor is going to be the product owner! Meaning he is going to set the project goals for the team!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580" y="0"/>
            <a:ext cx="3712420" cy="1585399"/>
          </a:xfrm>
          <a:solidFill>
            <a:schemeClr val="accent2"/>
          </a:solidFill>
        </p:spPr>
        <p:txBody>
          <a:bodyPr/>
          <a:lstStyle/>
          <a:p>
            <a:r>
              <a:rPr lang="en-NL" sz="4400" dirty="0">
                <a:sym typeface="Wingdings" panose="05000000000000000000" pitchFamily="2" charset="2"/>
              </a:rPr>
              <a:t>SCRUM!</a:t>
            </a:r>
            <a:br>
              <a:rPr lang="en-GB" sz="4400" dirty="0"/>
            </a:b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882" y="2024170"/>
            <a:ext cx="11145600" cy="774700"/>
          </a:xfrm>
        </p:spPr>
        <p:txBody>
          <a:bodyPr/>
          <a:lstStyle/>
          <a:p>
            <a:r>
              <a:rPr lang="en-NL" sz="5400" dirty="0"/>
              <a:t>Questions?</a:t>
            </a:r>
            <a:endParaRPr lang="nl-NL" sz="54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Remember: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 err="1"/>
              <a:t>Teamworks</a:t>
            </a:r>
            <a:r>
              <a:rPr lang="en-NL" dirty="0"/>
              <a:t> makes the dreams work!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/>
              <a:t>Obligation to dissent: be assertive but not stubborn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84AD0-A3BD-0F67-5BB7-4B0E9637A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86604"/>
            <a:ext cx="9372600" cy="1283997"/>
          </a:xfrm>
        </p:spPr>
        <p:txBody>
          <a:bodyPr/>
          <a:lstStyle/>
          <a:p>
            <a:r>
              <a:rPr lang="en-NL" dirty="0"/>
              <a:t>Teamwork makes the dreams work; homo-sapiens. </a:t>
            </a:r>
          </a:p>
          <a:p>
            <a:r>
              <a:rPr lang="en-NL" dirty="0"/>
              <a:t>To manage risks for not solving the problem given the goal and scope of the project.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1FA1EF-FFED-B166-AE00-D5DBF368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091509"/>
          </a:xfrm>
        </p:spPr>
        <p:txBody>
          <a:bodyPr/>
          <a:lstStyle/>
          <a:p>
            <a:r>
              <a:rPr lang="en-NL" dirty="0"/>
              <a:t>Why use project management?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D714-1889-38D5-4ECA-05759300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4909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B58048-FEE9-D005-3337-4695C357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5065-D04D-1EF3-7786-6E552659F60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z="1100" dirty="0"/>
              <a:t>[1] Fernandez, D.J., Fernandez, J.D., Agile Project Management – </a:t>
            </a:r>
            <a:r>
              <a:rPr lang="en-GB" sz="1100" dirty="0" err="1"/>
              <a:t>Agilism</a:t>
            </a:r>
            <a:r>
              <a:rPr lang="en-GB" sz="1100" dirty="0"/>
              <a:t> versus traditional approaches,  The Journal of Computer Information Systems, 2008/2009, pp 10.</a:t>
            </a:r>
          </a:p>
          <a:p>
            <a:r>
              <a:rPr lang="en-GB" sz="1100" dirty="0"/>
              <a:t>[2] </a:t>
            </a:r>
            <a:r>
              <a:rPr lang="en-GB" sz="1100" dirty="0" err="1"/>
              <a:t>Khazanchi</a:t>
            </a:r>
            <a:r>
              <a:rPr lang="en-GB" sz="1100" dirty="0"/>
              <a:t> and </a:t>
            </a:r>
            <a:r>
              <a:rPr lang="en-GB" sz="1100" dirty="0" err="1"/>
              <a:t>Zigurs</a:t>
            </a:r>
            <a:r>
              <a:rPr lang="en-GB" sz="1100" dirty="0"/>
              <a:t>. Patterns of Effective Management of Virtual Projects: An exploratory Study, Project Management Institute, 2005.</a:t>
            </a:r>
          </a:p>
          <a:p>
            <a:r>
              <a:rPr lang="en-GB" sz="1100" dirty="0"/>
              <a:t>[3] </a:t>
            </a:r>
            <a:r>
              <a:rPr lang="en-GB" sz="1100" dirty="0" err="1"/>
              <a:t>Ancono</a:t>
            </a:r>
            <a:r>
              <a:rPr lang="en-GB" sz="1100" dirty="0"/>
              <a:t>, D. “In praise of the Incomplete Leader”, Harvard Business Review, </a:t>
            </a:r>
            <a:r>
              <a:rPr lang="en-GB" sz="1100" dirty="0" err="1"/>
              <a:t>Februari</a:t>
            </a:r>
            <a:r>
              <a:rPr lang="en-GB" sz="1100" dirty="0"/>
              <a:t> 2007, pp 92 – 100.</a:t>
            </a:r>
          </a:p>
          <a:p>
            <a:r>
              <a:rPr lang="en-GB" sz="1100" dirty="0"/>
              <a:t>[4] Ivory, C., Alderman, N. “Can Project Management Learn Anything from Studies of Failure in Complex Systems?”, Project Management Journal, September 2005, pp 5-16.</a:t>
            </a:r>
          </a:p>
          <a:p>
            <a:r>
              <a:rPr lang="en-GB" sz="1100" dirty="0"/>
              <a:t>[5] </a:t>
            </a:r>
            <a:r>
              <a:rPr lang="en-GB" sz="1100" dirty="0" err="1"/>
              <a:t>Koskela</a:t>
            </a:r>
            <a:r>
              <a:rPr lang="en-GB" sz="1100" dirty="0"/>
              <a:t>, L., Howell, G. “The underlying theory of project management is obsolete”, Proceedings of the PMI Research Conference, 2002, pp. 293-302.</a:t>
            </a:r>
          </a:p>
          <a:p>
            <a:r>
              <a:rPr lang="en-GB" sz="1100" dirty="0"/>
              <a:t>[6] </a:t>
            </a:r>
            <a:r>
              <a:rPr lang="en-GB" sz="1100" dirty="0" err="1"/>
              <a:t>Koskela</a:t>
            </a:r>
            <a:r>
              <a:rPr lang="en-GB" sz="1100" dirty="0"/>
              <a:t>, L., Howell, G. “The Theory of Project Management: Explanation to Novel Methods”, Proceedings IGLC-10, August 2002, </a:t>
            </a:r>
            <a:r>
              <a:rPr lang="en-GB" sz="1100" dirty="0" err="1"/>
              <a:t>Gramado</a:t>
            </a:r>
            <a:r>
              <a:rPr lang="en-GB" sz="1100" dirty="0"/>
              <a:t>, Brazil.</a:t>
            </a:r>
          </a:p>
          <a:p>
            <a:r>
              <a:rPr lang="en-GB" sz="1100" dirty="0"/>
              <a:t>[7] Beck, K. “The Agile Manifesto”, Agile Manifesto website, 2001, http://agilemanifesto.org </a:t>
            </a:r>
          </a:p>
          <a:p>
            <a:r>
              <a:rPr lang="en-GB" sz="1100" dirty="0"/>
              <a:t>[8] Anderson, D. “The Declaration of Interdependence”, 2005, http://www.pmdoi.org/ </a:t>
            </a:r>
          </a:p>
          <a:p>
            <a:endParaRPr lang="en-GB" sz="1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184495-E867-0AEF-FA4F-70DD85CB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References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5A8979-73B8-3366-20A3-0738369FA17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 sz="1100" dirty="0"/>
              <a:t>[9] Project Management Institute. A Guide to the Project Management Body of Knowledge, 3rd Edition, Project Management Institute, 2004.</a:t>
            </a:r>
          </a:p>
          <a:p>
            <a:r>
              <a:rPr lang="en-GB" sz="1100" dirty="0"/>
              <a:t>[10] Inman. “The practices of Agile Project Management”, Last Accessed 08-05-2022, http://www.inman.com.au/project_management.htm </a:t>
            </a:r>
          </a:p>
          <a:p>
            <a:r>
              <a:rPr lang="en-GB" sz="1100" dirty="0"/>
              <a:t>[11] Alleman, G. “The characteristics of an Agile Project?” email to Yahoo Groups, Agile Project Management Group, Jan 12th, 2007.</a:t>
            </a:r>
          </a:p>
          <a:p>
            <a:r>
              <a:rPr lang="en-GB" sz="1100" dirty="0"/>
              <a:t>[12] Wysocki, R. Effective Software Project Management, Wiley Publishing, Inc., 2006, 618 p.</a:t>
            </a:r>
          </a:p>
          <a:p>
            <a:r>
              <a:rPr lang="en-GB" sz="1100" dirty="0"/>
              <a:t>[13] Sutherland, J. “The Roots of Scrum: How Japanese Manufacturing Changed Global Software Development Practices” JAOO, </a:t>
            </a:r>
            <a:r>
              <a:rPr lang="en-GB" sz="1100" dirty="0" err="1"/>
              <a:t>Aarthus</a:t>
            </a:r>
            <a:r>
              <a:rPr lang="en-GB" sz="1100" dirty="0"/>
              <a:t>, Denmark, 28 </a:t>
            </a:r>
            <a:r>
              <a:rPr lang="en-GB" sz="1100" dirty="0" err="1"/>
              <a:t>sep</a:t>
            </a:r>
            <a:r>
              <a:rPr lang="en-GB" sz="1100" dirty="0"/>
              <a:t>, 2005. http://jeffsutherland.com/scrum/RootsOfScrumJAOO28Sep2005.pdf </a:t>
            </a:r>
          </a:p>
          <a:p>
            <a:r>
              <a:rPr lang="en-GB" sz="1100" dirty="0"/>
              <a:t>[14] Highsmith, J. Adaptive Software Development: A Collaborative Approach to Managing Complex Systems, Dorset House Publishing, 2000, 358 P.</a:t>
            </a:r>
          </a:p>
          <a:p>
            <a:r>
              <a:rPr lang="en-GB" sz="1100" dirty="0"/>
              <a:t>[15] DeCarlo, D. </a:t>
            </a:r>
            <a:r>
              <a:rPr lang="en-GB" sz="1100" dirty="0" err="1"/>
              <a:t>eXtreme</a:t>
            </a:r>
            <a:r>
              <a:rPr lang="en-GB" sz="1100" dirty="0"/>
              <a:t> Project Management, Jossey-Bass, 2004, 515 p.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54904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CD871-0179-A4CC-EFBF-EF6D76DB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59E81-0D71-2CDE-90DA-AF55E6C7EF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</p:spPr>
        <p:txBody>
          <a:bodyPr/>
          <a:lstStyle/>
          <a:p>
            <a:r>
              <a:rPr lang="en-GB" dirty="0"/>
              <a:t>Project management has changed over the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4831-C05E-B280-EE2E-2C07C438A5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877670"/>
            <a:ext cx="5390199" cy="38880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Driven by:</a:t>
            </a:r>
          </a:p>
          <a:p>
            <a:pPr algn="l"/>
            <a:r>
              <a:rPr lang="en-GB" sz="2000" dirty="0"/>
              <a:t>Globalisation</a:t>
            </a:r>
          </a:p>
          <a:p>
            <a:pPr algn="l"/>
            <a:r>
              <a:rPr lang="en-GB" sz="2000" dirty="0"/>
              <a:t>New technology</a:t>
            </a:r>
          </a:p>
          <a:p>
            <a:pPr algn="l"/>
            <a:r>
              <a:rPr lang="en-GB" sz="2000" dirty="0"/>
              <a:t>Uncertainty</a:t>
            </a:r>
          </a:p>
          <a:p>
            <a:pPr algn="l"/>
            <a:r>
              <a:rPr lang="en-GB" sz="2000" dirty="0"/>
              <a:t>An increasingly complex world</a:t>
            </a: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[</a:t>
            </a:r>
            <a:r>
              <a:rPr lang="en-NL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1</a:t>
            </a:r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, 2]</a:t>
            </a:r>
            <a:endParaRPr lang="en-US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C401C-BE22-DBD4-39CC-8BFBF239FB2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PM n</a:t>
            </a:r>
            <a:r>
              <a:rPr lang="en-GB" dirty="0" err="1"/>
              <a:t>eeds</a:t>
            </a:r>
            <a:r>
              <a:rPr lang="en-GB" dirty="0"/>
              <a:t> more:</a:t>
            </a:r>
          </a:p>
          <a:p>
            <a:r>
              <a:rPr lang="en-GB" dirty="0"/>
              <a:t>Adaptivity</a:t>
            </a:r>
          </a:p>
          <a:p>
            <a:r>
              <a:rPr lang="en-GB" dirty="0"/>
              <a:t>Initiative</a:t>
            </a:r>
          </a:p>
          <a:p>
            <a:r>
              <a:rPr lang="en-GB" dirty="0"/>
              <a:t>Flexibility </a:t>
            </a:r>
          </a:p>
          <a:p>
            <a:r>
              <a:rPr lang="en-GB" dirty="0"/>
              <a:t>Responsiveness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GB" dirty="0"/>
              <a:t>Queue Agile project management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A48858-BF2F-DBAB-EC57-63C08092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</a:t>
            </a:r>
            <a:r>
              <a:rPr lang="en-NL" dirty="0"/>
              <a:t>(PM)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Nowadays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9256" y="1966337"/>
            <a:ext cx="11144920" cy="373589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Organisation/Team:</a:t>
            </a:r>
          </a:p>
          <a:p>
            <a:r>
              <a:rPr lang="en-GB" dirty="0"/>
              <a:t>Distribute responsibility and initiative across the organisation/team [</a:t>
            </a:r>
            <a:r>
              <a:rPr lang="en-NL" dirty="0"/>
              <a:t>3</a:t>
            </a:r>
            <a:r>
              <a:rPr lang="en-GB" dirty="0"/>
              <a:t>]</a:t>
            </a:r>
          </a:p>
          <a:p>
            <a:r>
              <a:rPr lang="en-GB" dirty="0"/>
              <a:t>Local response: team members need more autonomy to respond to changing conditions and emerging problems in the project system [</a:t>
            </a:r>
            <a:r>
              <a:rPr lang="en-NL" dirty="0"/>
              <a:t>3</a:t>
            </a:r>
            <a:r>
              <a:rPr lang="en-GB" dirty="0"/>
              <a:t>, </a:t>
            </a:r>
            <a:r>
              <a:rPr lang="en-NL" dirty="0"/>
              <a:t>4</a:t>
            </a:r>
            <a:r>
              <a:rPr lang="en-GB" dirty="0"/>
              <a:t>]</a:t>
            </a:r>
          </a:p>
          <a:p>
            <a:r>
              <a:rPr lang="en-GB" dirty="0"/>
              <a:t>Value-driven: </a:t>
            </a:r>
            <a:r>
              <a:rPr lang="en-GB" b="1" dirty="0"/>
              <a:t>value creation drive structure from which processes emerge</a:t>
            </a:r>
            <a:r>
              <a:rPr lang="en-GB" dirty="0"/>
              <a:t> (In successful organisations)</a:t>
            </a:r>
          </a:p>
          <a:p>
            <a:r>
              <a:rPr lang="en-GB" dirty="0"/>
              <a:t>Peer/expert review (rational) vs. Leadership review (satisfy demands)</a:t>
            </a:r>
          </a:p>
          <a:p>
            <a:pPr marL="0" indent="0">
              <a:buNone/>
            </a:pPr>
            <a:r>
              <a:rPr lang="en-GB" dirty="0"/>
              <a:t>e.g. </a:t>
            </a:r>
            <a:r>
              <a:rPr lang="en-GB" dirty="0" err="1"/>
              <a:t>Lockeed</a:t>
            </a:r>
            <a:r>
              <a:rPr lang="en-GB" dirty="0"/>
              <a:t> Martin, NASA</a:t>
            </a:r>
          </a:p>
          <a:p>
            <a:endParaRPr lang="en-GB" dirty="0"/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Past vs modern 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Traditional: [</a:t>
            </a:r>
            <a:r>
              <a:rPr lang="en-NL" dirty="0"/>
              <a:t>4</a:t>
            </a:r>
            <a:r>
              <a:rPr lang="en-GB" dirty="0"/>
              <a:t>, 5]</a:t>
            </a:r>
          </a:p>
          <a:p>
            <a:r>
              <a:rPr lang="en-GB" dirty="0"/>
              <a:t>Hierarchical</a:t>
            </a:r>
          </a:p>
          <a:p>
            <a:r>
              <a:rPr lang="en-GB" dirty="0"/>
              <a:t>Linear</a:t>
            </a:r>
          </a:p>
          <a:p>
            <a:r>
              <a:rPr lang="en-GB" dirty="0"/>
              <a:t>Command-and-control leadership </a:t>
            </a:r>
          </a:p>
          <a:p>
            <a:r>
              <a:rPr lang="en-GB" dirty="0"/>
              <a:t>Satisfy leadership demands</a:t>
            </a:r>
          </a:p>
          <a:p>
            <a:r>
              <a:rPr lang="en-GB" dirty="0"/>
              <a:t>Maintain control and oversight</a:t>
            </a:r>
          </a:p>
          <a:p>
            <a:r>
              <a:rPr lang="en-GB" dirty="0"/>
              <a:t>Management as directing to:</a:t>
            </a:r>
          </a:p>
          <a:p>
            <a:r>
              <a:rPr lang="en-GB" dirty="0"/>
              <a:t>Execute: dispatching orders</a:t>
            </a:r>
          </a:p>
          <a:p>
            <a:r>
              <a:rPr lang="en-GB" dirty="0"/>
              <a:t>Control: thermostat model/sign-off leadership 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Agile: [5, 6]</a:t>
            </a:r>
          </a:p>
          <a:p>
            <a:r>
              <a:rPr lang="en-GB" dirty="0"/>
              <a:t>Collaborative </a:t>
            </a:r>
          </a:p>
          <a:p>
            <a:r>
              <a:rPr lang="en-GB" dirty="0"/>
              <a:t>Flexible and adaptive</a:t>
            </a:r>
          </a:p>
          <a:p>
            <a:r>
              <a:rPr lang="en-GB" dirty="0"/>
              <a:t>Incomplete Leader</a:t>
            </a:r>
          </a:p>
          <a:p>
            <a:r>
              <a:rPr lang="en-GB" dirty="0"/>
              <a:t>Create value </a:t>
            </a:r>
          </a:p>
          <a:p>
            <a:r>
              <a:rPr lang="en-GB" dirty="0"/>
              <a:t>Generate flow: progress </a:t>
            </a:r>
          </a:p>
          <a:p>
            <a:r>
              <a:rPr lang="en-GB" dirty="0"/>
              <a:t>Management as organising to:</a:t>
            </a:r>
          </a:p>
          <a:p>
            <a:r>
              <a:rPr lang="en-GB" dirty="0"/>
              <a:t>Execute: language-action perspective (justify rationally)</a:t>
            </a:r>
          </a:p>
          <a:p>
            <a:r>
              <a:rPr lang="en-GB" dirty="0"/>
              <a:t>Control : scientific experimentation 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1B4A7-493B-B800-3D51-A3EBF394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E30B7-3E15-2ECE-A094-95800ED4FC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BA5C-F6F1-AE66-8111-DEC5428B25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Why apply a model? Why don’t we just build?</a:t>
            </a:r>
          </a:p>
          <a:p>
            <a:r>
              <a:rPr lang="en-GB" dirty="0"/>
              <a:t>Context and collaboration: Models provide a common language and framework creating a shared reality which enables communication within and between projects.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do we create a common language and framework, by following the ideas and principles in the:</a:t>
            </a:r>
          </a:p>
          <a:p>
            <a:r>
              <a:rPr lang="en-GB" dirty="0"/>
              <a:t>Agile Manifesto [</a:t>
            </a:r>
            <a:r>
              <a:rPr lang="en-NL" dirty="0"/>
              <a:t>7</a:t>
            </a:r>
            <a:r>
              <a:rPr lang="en-GB" dirty="0"/>
              <a:t>]</a:t>
            </a:r>
          </a:p>
          <a:p>
            <a:r>
              <a:rPr lang="en-GB" dirty="0"/>
              <a:t>Declaration of Interdependence [</a:t>
            </a:r>
            <a:r>
              <a:rPr lang="en-NL" dirty="0"/>
              <a:t>8</a:t>
            </a:r>
            <a:r>
              <a:rPr lang="en-GB" dirty="0"/>
              <a:t>]</a:t>
            </a:r>
            <a:endParaRPr lang="en-NL" dirty="0"/>
          </a:p>
          <a:p>
            <a:pPr marL="0" indent="0">
              <a:buNone/>
            </a:pPr>
            <a:r>
              <a:rPr lang="en-NL" dirty="0"/>
              <a:t>For agile that is.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Or for Traditional: the PMBOK Guidebook [9]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2654E4-F0B4-8641-A88C-A806CD64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9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 to choose* from: bite-sized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Practises [</a:t>
            </a:r>
            <a:r>
              <a:rPr lang="en-NL" dirty="0"/>
              <a:t>10</a:t>
            </a:r>
            <a:r>
              <a:rPr lang="en-GB" dirty="0"/>
              <a:t>], concrete/pragmatic:</a:t>
            </a:r>
          </a:p>
          <a:p>
            <a:r>
              <a:rPr lang="en-GB" sz="1600" dirty="0"/>
              <a:t>Assume simplicity </a:t>
            </a:r>
          </a:p>
          <a:p>
            <a:r>
              <a:rPr lang="en-GB" sz="1600" dirty="0"/>
              <a:t>Embrace change</a:t>
            </a:r>
          </a:p>
          <a:p>
            <a:r>
              <a:rPr lang="en-GB" sz="1600" dirty="0"/>
              <a:t>Enable and focus on the next effort </a:t>
            </a:r>
          </a:p>
          <a:p>
            <a:r>
              <a:rPr lang="en-GB" sz="1600" dirty="0"/>
              <a:t>Incrementally change</a:t>
            </a:r>
          </a:p>
          <a:p>
            <a:r>
              <a:rPr lang="en-GB" sz="1600" dirty="0"/>
              <a:t>Maximise value</a:t>
            </a:r>
          </a:p>
          <a:p>
            <a:r>
              <a:rPr lang="en-GB" sz="1600" dirty="0"/>
              <a:t>Manage with a purpose, question actions</a:t>
            </a:r>
          </a:p>
          <a:p>
            <a:r>
              <a:rPr lang="en-GB" sz="1600" dirty="0"/>
              <a:t>Project manager must manage the </a:t>
            </a:r>
            <a:r>
              <a:rPr lang="en-GB" sz="1600" dirty="0" err="1"/>
              <a:t>projectand</a:t>
            </a:r>
            <a:r>
              <a:rPr lang="en-GB" sz="1600" dirty="0"/>
              <a:t> process boundaries </a:t>
            </a:r>
          </a:p>
          <a:p>
            <a:r>
              <a:rPr lang="en-GB" sz="1600" dirty="0"/>
              <a:t>Rapid feedback to all stakeholders</a:t>
            </a:r>
          </a:p>
          <a:p>
            <a:r>
              <a:rPr lang="en-GB" sz="1600" dirty="0"/>
              <a:t>Quality deliverables </a:t>
            </a:r>
          </a:p>
          <a:p>
            <a:r>
              <a:rPr lang="en-GB" sz="1600" dirty="0"/>
              <a:t>Create documentation based on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Practices [</a:t>
            </a:r>
            <a:r>
              <a:rPr lang="en-NL" dirty="0"/>
              <a:t>11</a:t>
            </a:r>
            <a:r>
              <a:rPr lang="en-GB" dirty="0"/>
              <a:t>], perspective/process:</a:t>
            </a:r>
          </a:p>
          <a:p>
            <a:r>
              <a:rPr lang="en-GB" sz="1600" dirty="0"/>
              <a:t>Think in incremental deliverables</a:t>
            </a:r>
          </a:p>
          <a:p>
            <a:r>
              <a:rPr lang="en-GB" sz="1600" dirty="0"/>
              <a:t>Get the customer to have some skin in the game</a:t>
            </a:r>
          </a:p>
          <a:p>
            <a:r>
              <a:rPr lang="en-GB" sz="1600" dirty="0"/>
              <a:t>Never have breakage </a:t>
            </a:r>
            <a:r>
              <a:rPr lang="en-GB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have </a:t>
            </a:r>
            <a:r>
              <a:rPr lang="en-GB" sz="1600" dirty="0" err="1"/>
              <a:t>continously</a:t>
            </a:r>
            <a:r>
              <a:rPr lang="en-GB" sz="1600" dirty="0"/>
              <a:t> QA at everything through assurances </a:t>
            </a:r>
          </a:p>
          <a:p>
            <a:r>
              <a:rPr lang="en-GB" sz="1600" dirty="0"/>
              <a:t>State up front requirements are fluid </a:t>
            </a:r>
            <a:r>
              <a:rPr lang="en-NL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build the processes around fluid requirements </a:t>
            </a:r>
          </a:p>
          <a:p>
            <a:r>
              <a:rPr lang="en-NL" sz="1600" dirty="0"/>
              <a:t>Streamline c</a:t>
            </a:r>
            <a:r>
              <a:rPr lang="en-GB" sz="1600" dirty="0" err="1"/>
              <a:t>ommunicat</a:t>
            </a:r>
            <a:r>
              <a:rPr lang="en-NL" sz="1600" dirty="0"/>
              <a:t>ion </a:t>
            </a:r>
            <a:r>
              <a:rPr lang="en-NL" sz="1600" dirty="0">
                <a:sym typeface="Wingdings" panose="05000000000000000000" pitchFamily="2" charset="2"/>
              </a:rPr>
              <a:t> </a:t>
            </a:r>
            <a:r>
              <a:rPr lang="en-GB" sz="1600" dirty="0"/>
              <a:t>Emphasise and value </a:t>
            </a:r>
            <a:r>
              <a:rPr lang="en-NL" sz="1600" dirty="0"/>
              <a:t>b</a:t>
            </a:r>
            <a:r>
              <a:rPr lang="en-GB" sz="1600" dirty="0" err="1"/>
              <a:t>oth</a:t>
            </a:r>
            <a:r>
              <a:rPr lang="en-GB" sz="1600" dirty="0"/>
              <a:t> the human element</a:t>
            </a:r>
            <a:endParaRPr lang="en-NL" sz="1600" dirty="0"/>
          </a:p>
          <a:p>
            <a:endParaRPr lang="en-NL" sz="1600" dirty="0"/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* Agile is not about hard- and fast-rules which work in all situations but about selecting principles which work together well to create an emergent structure and behaviour to create an effective organisation/team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Agile project management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Organising </a:t>
            </a:r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</a:t>
            </a:r>
            <a:r>
              <a:rPr lang="en-NL" dirty="0"/>
              <a:t> [2]: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are patterns; repetitive structures given certain conditions, which can be helpful to structure your team, organisation and project.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There are 3 elements/categories</a:t>
            </a:r>
            <a:r>
              <a:rPr lang="en-GB" dirty="0"/>
              <a:t>:</a:t>
            </a:r>
          </a:p>
          <a:p>
            <a:r>
              <a:rPr lang="en-NL" sz="1600" dirty="0"/>
              <a:t>Communication</a:t>
            </a:r>
          </a:p>
          <a:p>
            <a:r>
              <a:rPr lang="en-NL" sz="1600" dirty="0"/>
              <a:t>Coordination</a:t>
            </a:r>
          </a:p>
          <a:p>
            <a:r>
              <a:rPr lang="en-NL" sz="1600" dirty="0"/>
              <a:t>Control</a:t>
            </a:r>
            <a:endParaRPr lang="en-GB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elements/categories can be filled with patterns which can be ordered under the following categories:</a:t>
            </a:r>
            <a:endParaRPr lang="en-GB" dirty="0"/>
          </a:p>
          <a:p>
            <a:r>
              <a:rPr lang="en-GB" sz="1600" dirty="0"/>
              <a:t>P</a:t>
            </a:r>
            <a:r>
              <a:rPr lang="en-NL" sz="1600" dirty="0" err="1"/>
              <a:t>rocesses</a:t>
            </a:r>
            <a:endParaRPr lang="en-NL" sz="1600" dirty="0"/>
          </a:p>
          <a:p>
            <a:r>
              <a:rPr lang="en-NL" sz="1600" dirty="0"/>
              <a:t>Best Practices</a:t>
            </a:r>
          </a:p>
          <a:p>
            <a:r>
              <a:rPr lang="en-NL" sz="1600" dirty="0"/>
              <a:t>Factors</a:t>
            </a:r>
          </a:p>
          <a:p>
            <a:r>
              <a:rPr lang="en-NL" sz="1600" dirty="0"/>
              <a:t>Tools</a:t>
            </a:r>
          </a:p>
          <a:p>
            <a:r>
              <a:rPr lang="en-NL" sz="1600" dirty="0"/>
              <a:t>Techniques</a:t>
            </a:r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... </a:t>
            </a:r>
            <a:r>
              <a:rPr lang="en-US" sz="1400" dirty="0"/>
              <a:t>L</a:t>
            </a:r>
            <a:r>
              <a:rPr lang="en-NL" sz="1400" dirty="0" err="1"/>
              <a:t>ike</a:t>
            </a:r>
            <a:r>
              <a:rPr lang="en-NL" sz="1400" dirty="0"/>
              <a:t> those principles and ideas on the previous slide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609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044670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1572d76-2e15-45e0-bdfb-8acd0010a48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2276</Words>
  <Application>Microsoft Office PowerPoint</Application>
  <PresentationFormat>Widescreen</PresentationFormat>
  <Paragraphs>270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Open Sans</vt:lpstr>
      <vt:lpstr>Open Sans SemiBold</vt:lpstr>
      <vt:lpstr>Open Sans SemiBold</vt:lpstr>
      <vt:lpstr>Wingdings</vt:lpstr>
      <vt:lpstr>TITLE SIDE</vt:lpstr>
      <vt:lpstr>TEXT SLIDE</vt:lpstr>
      <vt:lpstr>Agile Project Management Methodologies</vt:lpstr>
      <vt:lpstr>Why use project management?</vt:lpstr>
      <vt:lpstr>Project Management (PM)</vt:lpstr>
      <vt:lpstr>Project management</vt:lpstr>
      <vt:lpstr>Project management </vt:lpstr>
      <vt:lpstr>Project Management </vt:lpstr>
      <vt:lpstr>Agile project management </vt:lpstr>
      <vt:lpstr>Agile project management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So what PM method will we use?</vt:lpstr>
      <vt:lpstr>So what PM method will we use?</vt:lpstr>
      <vt:lpstr>SCRUM! 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22</cp:revision>
  <dcterms:created xsi:type="dcterms:W3CDTF">2022-04-19T12:28:30Z</dcterms:created>
  <dcterms:modified xsi:type="dcterms:W3CDTF">2023-04-04T15:33:19Z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